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"/>
  </p:notesMasterIdLst>
  <p:sldIdLst>
    <p:sldId id="262" r:id="rId3"/>
    <p:sldId id="265" r:id="rId4"/>
    <p:sldId id="258" r:id="rId5"/>
    <p:sldId id="266" r:id="rId6"/>
    <p:sldId id="259" r:id="rId7"/>
    <p:sldId id="260" r:id="rId8"/>
    <p:sldId id="261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89" d="100"/>
          <a:sy n="89" d="100"/>
        </p:scale>
        <p:origin x="114" y="324"/>
      </p:cViewPr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8.xml"/><Relationship Id="rId11" Type="http://schemas.openxmlformats.org/officeDocument/2006/relationships/tableStyles" Target="tableStyles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3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  <a:p>
            <a:endParaRPr lang="en-US"/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0BF3B9-B1A7-476E-A5AC-FFE060751142}" type="datetimeFigureOut">
              <a:rPr lang="en-US" smtClean="0"/>
              <a:t>11/29/2022</a:t>
            </a:fld>
            <a:endParaRPr lang="en-US"/>
          </a:p>
        </p:txBody>
      </p:sp>
      <p:sp>
        <p:nvSpPr>
          <p:cNvPr id="4" name="Заполнитель изображения слайда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  <a:p>
            <a:endParaRPr lang="en-US"/>
          </a:p>
        </p:txBody>
      </p:sp>
      <p:sp>
        <p:nvSpPr>
          <p:cNvPr id="5" name="Заполнитель заметок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390B01-A21E-4360-9163-596469BA599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AD0D22B3-BE8F-4B4C-9089-09AA733D26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CFA281AD-F969-4098-81C7-60F6BE6669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F2F2573E-D505-4E40-9839-5808D2A3A4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77ADEF06-11BC-4747-A5DF-C2D44EFEDD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8B948AD3-F225-4CFB-A9BC-0FDD110E9E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99F8D320-12D0-4EDF-874D-17F4CAE544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63586801-2E46-4DAC-88FB-EB10712C4B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40D08001-B210-40CD-A5C6-0A01F3DA68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111578"/>
            <a:ext cx="12192000" cy="320549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 noEditPoints="1"/>
          </p:cNvSpPr>
          <p:nvPr>
            <p:ph type="ctrTitle"/>
          </p:nvPr>
        </p:nvSpPr>
        <p:spPr>
          <a:xfrm>
            <a:off x="1524000" y="1823209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2"/>
                </a:solidFill>
              </a:defRPr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Subtitle 2"/>
          <p:cNvSpPr>
            <a:spLocks noGrp="1" noEditPoints="1"/>
          </p:cNvSpPr>
          <p:nvPr>
            <p:ph type="subTitle" idx="1"/>
          </p:nvPr>
        </p:nvSpPr>
        <p:spPr>
          <a:xfrm>
            <a:off x="1524000" y="449479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ru-RU" altLang="en-US"/>
              <a:t>Щелкните для изменения стиля основного подзаголовка</a:t>
            </a:r>
          </a:p>
        </p:txBody>
      </p:sp>
      <p:sp>
        <p:nvSpPr>
          <p:cNvPr id="15" name="Freeform 5"/>
          <p:cNvSpPr/>
          <p:nvPr/>
        </p:nvSpPr>
        <p:spPr bwMode="auto">
          <a:xfrm>
            <a:off x="10092266" y="0"/>
            <a:ext cx="1580444" cy="1219200"/>
          </a:xfrm>
          <a:custGeom>
            <a:avLst/>
            <a:rect l="l" t="t" r="r" b="b"/>
            <a:pathLst>
              <a:path w="348" h="652">
                <a:moveTo>
                  <a:pt x="348" y="652"/>
                </a:moveTo>
                <a:lnTo>
                  <a:pt x="175" y="464"/>
                </a:lnTo>
                <a:lnTo>
                  <a:pt x="0" y="652"/>
                </a:lnTo>
                <a:lnTo>
                  <a:pt x="0" y="0"/>
                </a:lnTo>
                <a:lnTo>
                  <a:pt x="348" y="0"/>
                </a:lnTo>
                <a:lnTo>
                  <a:pt x="348" y="652"/>
                </a:lnTo>
                <a:close/>
              </a:path>
            </a:pathLst>
          </a:cu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anchor="t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dt="0" sldNum="0"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звание и текст по вертикал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Vertical Text Placeholder 2"/>
          <p:cNvSpPr>
            <a:spLocks noGrp="1" noEditPoints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Date Placeholder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Slide Number Placeholder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DB8A8B03-068A-4BBA-891A-97D29827DC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Название по вертикали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 noEditPoints="1"/>
          </p:cNvSpPr>
          <p:nvPr>
            <p:ph type="title" orient="vert"/>
          </p:nvPr>
        </p:nvSpPr>
        <p:spPr>
          <a:xfrm>
            <a:off x="7675033" y="365125"/>
            <a:ext cx="2628900" cy="5811838"/>
          </a:xfrm>
        </p:spPr>
        <p:txBody>
          <a:bodyPr vert="eaVert"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Vertical Text Placeholder 2"/>
          <p:cNvSpPr>
            <a:spLocks noGrp="1" noEditPoints="1"/>
          </p:cNvSpPr>
          <p:nvPr>
            <p:ph type="body" orient="vert" idx="1"/>
          </p:nvPr>
        </p:nvSpPr>
        <p:spPr>
          <a:xfrm>
            <a:off x="386365" y="365125"/>
            <a:ext cx="7136267" cy="5811838"/>
          </a:xfrm>
        </p:spPr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Date Placeholder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Slide Number Placeholder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DB8A8B03-068A-4BBA-891A-97D29827DC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ние и контен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Content Placeholder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Date Placeholder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Slide Number Placeholder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DB8A8B03-068A-4BBA-891A-97D29827DC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Text Placeholder 2"/>
          <p:cNvSpPr>
            <a:spLocks noGrp="1" noEditPoints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Date Placeholder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Slide Number Placeholder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DB8A8B03-068A-4BBA-891A-97D29827DC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контен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Content Placeholder 2"/>
          <p:cNvSpPr>
            <a:spLocks noGrp="1" noEditPoints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Content Placeholder 3"/>
          <p:cNvSpPr>
            <a:spLocks noGrp="1" noEditPoints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Date Placeholder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Slide Number Placeholder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DB8A8B03-068A-4BBA-891A-97D29827DC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Text Placeholder 2"/>
          <p:cNvSpPr>
            <a:spLocks noGrp="1" noEditPoints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Content Placeholder 3"/>
          <p:cNvSpPr>
            <a:spLocks noGrp="1" noEditPoints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Text Placeholder 4"/>
          <p:cNvSpPr>
            <a:spLocks noGrp="1" noEditPoints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6" name="Content Placeholder 5"/>
          <p:cNvSpPr>
            <a:spLocks noGrp="1" noEditPoints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7" name="Date Placeholder 6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9" name="Slide Number Placeholder 8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DB8A8B03-068A-4BBA-891A-97D29827DC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назв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Date Placeholder 2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Slide Number Placeholder 4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DB8A8B03-068A-4BBA-891A-97D29827DC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dt="0" sldNum="0"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Контен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Content Placeholder 2"/>
          <p:cNvSpPr>
            <a:spLocks noGrp="1" noEditPoints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Text Placeholder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Date Placeholder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Slide Number Placeholder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DB8A8B03-068A-4BBA-891A-97D29827DC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Изобра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Picture Placeholder 2"/>
          <p:cNvSpPr>
            <a:spLocks noGrp="1" noEditPoints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altLang="en-US"/>
              <a:t>Щелкните значок, чтобы добавить рисунок</a:t>
            </a:r>
          </a:p>
        </p:txBody>
      </p:sp>
      <p:sp>
        <p:nvSpPr>
          <p:cNvPr id="4" name="Text Placeholder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Date Placeholder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Slide Number Placeholder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DB8A8B03-068A-4BBA-891A-97D29827DC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19000"/>
                <a:lumOff val="81000"/>
              </a:schemeClr>
            </a:gs>
            <a:gs pos="59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1">
                <a:lumMod val="95000"/>
                <a:alpha val="0"/>
              </a:schemeClr>
            </a:gs>
          </a:gsLst>
          <a:lin ang="5400000" scaled="0"/>
          <a:tileRect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6176963"/>
            <a:ext cx="12192000" cy="8257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Text Placeholder 2"/>
          <p:cNvSpPr>
            <a:spLocks noGrp="1" noEditPoints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Date Placeholder 3"/>
          <p:cNvSpPr>
            <a:spLocks noGrp="1" noEditPoints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 noEditPoints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6" name="Slide Number Placeholder 5"/>
          <p:cNvSpPr>
            <a:spLocks noGrp="1" noEditPoints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fld id="{DB8A8B03-068A-4BBA-891A-97D29827DC6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reeform 5"/>
          <p:cNvSpPr/>
          <p:nvPr/>
        </p:nvSpPr>
        <p:spPr bwMode="auto">
          <a:xfrm>
            <a:off x="10092266" y="0"/>
            <a:ext cx="1580444" cy="1219200"/>
          </a:xfrm>
          <a:custGeom>
            <a:avLst/>
            <a:rect l="l" t="t" r="r" b="b"/>
            <a:pathLst>
              <a:path w="348" h="652">
                <a:moveTo>
                  <a:pt x="348" y="652"/>
                </a:moveTo>
                <a:lnTo>
                  <a:pt x="175" y="464"/>
                </a:lnTo>
                <a:lnTo>
                  <a:pt x="0" y="652"/>
                </a:lnTo>
                <a:lnTo>
                  <a:pt x="0" y="0"/>
                </a:lnTo>
                <a:lnTo>
                  <a:pt x="348" y="0"/>
                </a:lnTo>
                <a:lnTo>
                  <a:pt x="348" y="652"/>
                </a:lnTo>
                <a:close/>
              </a:path>
            </a:pathLst>
          </a:cu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anchor="t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 panose="020B0604020202020204"/>
        <a:buChar char="•"/>
        <a:defRPr sz="2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730115" y="1802657"/>
            <a:ext cx="10498562" cy="3463896"/>
          </a:xfrm>
        </p:spPr>
        <p:txBody>
          <a:bodyPr/>
          <a:lstStyle/>
          <a:p>
            <a:pPr algn="ctr"/>
            <a:r>
              <a:rPr lang="ru-RU" sz="5000" b="1" i="0" u="none" strike="noStrike">
                <a:latin typeface="Times New Roman" pitchFamily="18" charset="0" panose="02020603050405020304"/>
                <a:ea typeface="+mn-ea"/>
                <a:cs typeface="Times New Roman" pitchFamily="18" charset="0" panose="02020603050405020304"/>
              </a:rPr>
              <a:t>Виды регионов в зависимости от социально-экономического развития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838200" y="1016296"/>
            <a:ext cx="10515600" cy="4351338"/>
          </a:xfrm>
        </p:spPr>
        <p:txBody>
          <a:bodyPr/>
          <a:lstStyle/>
          <a:p>
            <a:pPr algn="ctr"/>
            <a:r>
              <a:rPr lang="ru-RU" sz="3600" b="0" i="0" u="none" strike="noStrike">
                <a:solidFill>
                  <a:srgbClr val="FF0000"/>
                </a:solidFill>
                <a:latin typeface="Times New Roman" pitchFamily="18" charset="0" panose="02020603050405020304"/>
                <a:ea typeface="+mn-ea"/>
                <a:cs typeface="Times New Roman" pitchFamily="18" charset="0" panose="02020603050405020304"/>
              </a:rPr>
              <a:t>Экономическая задача типологизации регионов РФ определяется необходимостью разделения различных субъектов РФ на однородные группы при проведении межрегиональных сопоставлений, либо исследовании экономических процессов на региональном уровне.</a:t>
            </a:r>
            <a:endParaRPr sz="36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400" b="1" i="0" u="none" strike="noStrike">
                <a:solidFill>
                  <a:srgbClr val="FF0000"/>
                </a:solidFill>
                <a:latin typeface="Times New Roman" pitchFamily="18" charset="0" panose="02020603050405020304"/>
                <a:ea typeface="+mn-ea"/>
                <a:cs typeface="Times New Roman" pitchFamily="18" charset="0" panose="02020603050405020304"/>
              </a:rPr>
              <a:t>П</a:t>
            </a:r>
            <a:r>
              <a:rPr lang="en-US" sz="4400" b="1" i="0" u="none" strike="noStrike">
                <a:solidFill>
                  <a:srgbClr val="FF0000"/>
                </a:solidFill>
                <a:latin typeface="Times New Roman" pitchFamily="18" charset="0" panose="02020603050405020304"/>
                <a:ea typeface="+mn-ea"/>
                <a:cs typeface="Times New Roman" pitchFamily="18" charset="0" panose="02020603050405020304"/>
              </a:rPr>
              <a:t>о потенциалу развития гражданского общества</a:t>
            </a:r>
            <a:endParaRPr lang="ru-RU" b="1">
              <a:solidFill>
                <a:srgbClr val="FF0000"/>
              </a:solidFill>
            </a:endParaRP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838200" y="1825625"/>
            <a:ext cx="10515600" cy="4121775"/>
          </a:xfrm>
        </p:spPr>
        <p:txBody>
          <a:bodyPr/>
          <a:lstStyle/>
          <a:p>
            <a:pPr marL="0" marR="0" indent="450215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b="0" i="0" u="none" strike="noStrike">
                <a:solidFill>
                  <a:srgbClr val="000000"/>
                </a:solidFill>
                <a:latin typeface="Times New Roman" pitchFamily="18" charset="0" panose="02020603050405020304"/>
                <a:ea typeface="+mn-ea"/>
                <a:cs typeface="Times New Roman" pitchFamily="18" charset="0" panose="02020603050405020304"/>
              </a:rPr>
              <a:t>Тип 1. Очень высокий уровень жизни. Высокий уровень развития экономики. Крайне убедительный потенциал гражданской активности. Высокий заявленный показатель институциональной общественной активности. </a:t>
            </a:r>
          </a:p>
          <a:p>
            <a:pPr marL="0" marR="0" indent="450215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b="0" i="0" u="none" strike="noStrike">
                <a:solidFill>
                  <a:srgbClr val="000000"/>
                </a:solidFill>
                <a:latin typeface="Times New Roman" pitchFamily="18" charset="0" panose="02020603050405020304"/>
                <a:ea typeface="+mn-ea"/>
                <a:cs typeface="Times New Roman" pitchFamily="18" charset="0" panose="02020603050405020304"/>
              </a:rPr>
              <a:t>Тип 2. Высокий уровень жизни. Крайне привлекательный уровень развития экономики. Средний (или выше среднего) потенциал гражданской активности. Средний уровень институциональной и общественной активности, проявляемой среди населения. </a:t>
            </a:r>
          </a:p>
          <a:p>
            <a:pPr marL="0" marR="0" indent="450215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b="0" i="0" u="none" strike="noStrike">
                <a:solidFill>
                  <a:srgbClr val="000000"/>
                </a:solidFill>
                <a:latin typeface="Times New Roman" pitchFamily="18" charset="0" panose="02020603050405020304"/>
                <a:ea typeface="+mn-ea"/>
                <a:cs typeface="Times New Roman" pitchFamily="18" charset="0" panose="02020603050405020304"/>
              </a:rPr>
              <a:t>Тип 3. Средний уровень жизни. Средний, порой недостаточный уровень развития экономики. Средний потенциал гражданской активности. Низкий, зафиксированный за время исследования, уровень институциональной общественной активности.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684852" y="1408182"/>
            <a:ext cx="10643389" cy="4504685"/>
          </a:xfrm>
        </p:spPr>
        <p:txBody>
          <a:bodyPr/>
          <a:lstStyle/>
          <a:p>
            <a:pPr marL="0" marR="0" indent="45021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600" b="0" i="0" u="none" strike="noStrike">
                <a:solidFill>
                  <a:srgbClr val="000000"/>
                </a:solidFill>
                <a:latin typeface="Times New Roman" pitchFamily="18" charset="0" panose="02020603050405020304"/>
                <a:ea typeface="+mn-ea"/>
                <a:cs typeface="Times New Roman" pitchFamily="18" charset="0" panose="02020603050405020304"/>
              </a:rPr>
              <a:t>Тип 4. Средний уровень жизни. Средний уровень развития экономики. Средний потенциал гражданской активности. Высокий декларируемый уровень институциональной общественной активности. </a:t>
            </a:r>
          </a:p>
          <a:p>
            <a:pPr marL="0" marR="0" indent="45021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600" b="0" i="0" u="none" strike="noStrike">
                <a:solidFill>
                  <a:srgbClr val="000000"/>
                </a:solidFill>
                <a:latin typeface="Times New Roman" pitchFamily="18" charset="0" panose="02020603050405020304"/>
                <a:ea typeface="+mn-ea"/>
                <a:cs typeface="Times New Roman" pitchFamily="18" charset="0" panose="02020603050405020304"/>
              </a:rPr>
              <a:t>Тип 5. Средний уровень жизни. Средний уровень развития экономики. Низкий потенциал гражданской активности. Очень низкий декларируемый уровень институциональной общественной активности. </a:t>
            </a:r>
          </a:p>
          <a:p>
            <a:pPr marL="0" marR="0" indent="45021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600" b="0" i="0" u="none" strike="noStrike">
                <a:solidFill>
                  <a:srgbClr val="000000"/>
                </a:solidFill>
                <a:latin typeface="Times New Roman" pitchFamily="18" charset="0" panose="02020603050405020304"/>
                <a:ea typeface="+mn-ea"/>
                <a:cs typeface="Times New Roman" pitchFamily="18" charset="0" panose="02020603050405020304"/>
              </a:rPr>
              <a:t>Тип 6. Низкий уровень жизни. Средний уровень развития экономики. Низкий потенциал гражданской активности. Высокий декларируемый уровень институциональной общественной активности.</a:t>
            </a:r>
            <a:endParaRPr sz="26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400" b="0" i="0" u="none" strike="noStrike">
                <a:solidFill>
                  <a:srgbClr val="FF0000"/>
                </a:solidFill>
                <a:latin typeface="Times New Roman" pitchFamily="18" charset="0" panose="02020603050405020304"/>
                <a:ea typeface="+mn-ea"/>
                <a:cs typeface="Times New Roman" pitchFamily="18" charset="0" panose="02020603050405020304"/>
              </a:rPr>
              <a:t>В зависимости от показателей экономического развития</a:t>
            </a:r>
            <a:endParaRPr lang="ru-RU">
              <a:solidFill>
                <a:srgbClr val="FF0000"/>
              </a:solidFill>
            </a:endParaRP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983027" y="2285665"/>
            <a:ext cx="10731770" cy="3994657"/>
          </a:xfrm>
        </p:spPr>
        <p:txBody>
          <a:bodyPr/>
          <a:lstStyle/>
          <a:p>
            <a:pPr marL="0" marR="0" indent="45021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b="0" i="0" u="none" strike="noStrike">
                <a:solidFill>
                  <a:srgbClr val="000000"/>
                </a:solidFill>
                <a:latin typeface="Times New Roman" pitchFamily="18" charset="0" panose="02020603050405020304"/>
                <a:ea typeface="+mn-ea"/>
                <a:cs typeface="Times New Roman" pitchFamily="18" charset="0" panose="02020603050405020304"/>
              </a:rPr>
              <a:t>1. «Регионы – локомотивы роста»</a:t>
            </a:r>
          </a:p>
          <a:p>
            <a:pPr marL="0" marR="0" indent="45021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b="0" i="0" u="none" strike="noStrike">
                <a:solidFill>
                  <a:srgbClr val="000000"/>
                </a:solidFill>
                <a:latin typeface="Times New Roman" pitchFamily="18" charset="0" panose="02020603050405020304"/>
                <a:ea typeface="+mn-ea"/>
                <a:cs typeface="Times New Roman" pitchFamily="18" charset="0" panose="02020603050405020304"/>
              </a:rPr>
              <a:t>2. «Опорные регионы»</a:t>
            </a:r>
          </a:p>
          <a:p>
            <a:pPr marL="0" marR="0" indent="45021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b="0" i="0" u="none" strike="noStrike">
                <a:solidFill>
                  <a:srgbClr val="000000"/>
                </a:solidFill>
                <a:latin typeface="Times New Roman" pitchFamily="18" charset="0" panose="02020603050405020304"/>
                <a:ea typeface="+mn-ea"/>
                <a:cs typeface="Times New Roman" pitchFamily="18" charset="0" panose="02020603050405020304"/>
              </a:rPr>
              <a:t>3. «Депрессивные регионы» </a:t>
            </a:r>
          </a:p>
          <a:p>
            <a:pPr marL="0" marR="0" indent="45021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b="0" i="0" u="none" strike="noStrike">
                <a:solidFill>
                  <a:srgbClr val="000000"/>
                </a:solidFill>
                <a:latin typeface="Times New Roman" pitchFamily="18" charset="0" panose="02020603050405020304"/>
                <a:ea typeface="+mn-ea"/>
                <a:cs typeface="Times New Roman" pitchFamily="18" charset="0" panose="02020603050405020304"/>
              </a:rPr>
              <a:t>4. «Особые регионы (спецтерритории)»</a:t>
            </a:r>
            <a:endParaRPr sz="36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i="0" u="none" strike="noStrike">
                <a:solidFill>
                  <a:srgbClr val="FF0000"/>
                </a:solidFill>
                <a:latin typeface="Times New Roman" pitchFamily="18" charset="0" panose="02020603050405020304"/>
                <a:ea typeface="+mn-ea"/>
                <a:cs typeface="Times New Roman" pitchFamily="18" charset="0" panose="02020603050405020304"/>
              </a:rPr>
              <a:t>Типология регионов для целей стратегического бюджетного планирования:</a:t>
            </a:r>
            <a:endParaRPr lang="ru-RU" b="1">
              <a:solidFill>
                <a:srgbClr val="FF0000"/>
              </a:solidFill>
            </a:endParaRP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838200" y="2515685"/>
            <a:ext cx="10796622" cy="3086743"/>
          </a:xfrm>
        </p:spPr>
        <p:txBody>
          <a:bodyPr/>
          <a:lstStyle/>
          <a:p>
            <a:pPr marL="0" marR="0" indent="45021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0" i="0" u="none" strike="noStrike">
                <a:solidFill>
                  <a:srgbClr val="000000"/>
                </a:solidFill>
                <a:latin typeface="Times New Roman" pitchFamily="18" charset="0" panose="02020603050405020304"/>
                <a:ea typeface="+mn-ea"/>
                <a:cs typeface="Times New Roman" pitchFamily="18" charset="0" panose="02020603050405020304"/>
              </a:rPr>
              <a:t>1.</a:t>
            </a:r>
            <a:r>
              <a:rPr lang="ru-RU" sz="3200" b="0" i="0" u="none" strike="noStrike">
                <a:solidFill>
                  <a:srgbClr val="000000"/>
                </a:solidFill>
                <a:latin typeface="Times New Roman" pitchFamily="18" charset="0" panose="02020603050405020304"/>
                <a:ea typeface="+mn-ea"/>
                <a:cs typeface="Times New Roman" pitchFamily="18" charset="0" panose="02020603050405020304"/>
              </a:rPr>
              <a:t>Высокий;</a:t>
            </a:r>
            <a:endParaRPr lang="en-US" sz="3200" b="0" i="0" u="none" strike="noStrike">
              <a:solidFill>
                <a:srgbClr val="000000"/>
              </a:solidFill>
              <a:latin typeface="Times New Roman" pitchFamily="18" charset="0" panose="02020603050405020304"/>
              <a:ea typeface="+mn-ea"/>
              <a:cs typeface="Times New Roman" pitchFamily="18" charset="0" panose="02020603050405020304"/>
            </a:endParaRPr>
          </a:p>
          <a:p>
            <a:pPr marL="0" marR="0" indent="45021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0" i="0" u="none" strike="noStrike">
                <a:solidFill>
                  <a:srgbClr val="000000"/>
                </a:solidFill>
                <a:latin typeface="Times New Roman" pitchFamily="18" charset="0" panose="02020603050405020304"/>
                <a:ea typeface="+mn-ea"/>
                <a:cs typeface="Times New Roman" pitchFamily="18" charset="0" panose="02020603050405020304"/>
              </a:rPr>
              <a:t>2. </a:t>
            </a:r>
            <a:r>
              <a:rPr lang="ru-RU" sz="3200" b="0" i="0" u="none" strike="noStrike">
                <a:solidFill>
                  <a:srgbClr val="000000"/>
                </a:solidFill>
                <a:latin typeface="Times New Roman" pitchFamily="18" charset="0" panose="02020603050405020304"/>
                <a:ea typeface="+mn-ea"/>
                <a:cs typeface="Times New Roman" pitchFamily="18" charset="0" panose="02020603050405020304"/>
              </a:rPr>
              <a:t>Средний;</a:t>
            </a:r>
            <a:endParaRPr lang="en-US" sz="3200" b="0" i="0" u="none" strike="noStrike">
              <a:solidFill>
                <a:srgbClr val="000000"/>
              </a:solidFill>
              <a:latin typeface="Times New Roman" pitchFamily="18" charset="0" panose="02020603050405020304"/>
              <a:ea typeface="+mn-ea"/>
              <a:cs typeface="Times New Roman" pitchFamily="18" charset="0" panose="02020603050405020304"/>
            </a:endParaRPr>
          </a:p>
          <a:p>
            <a:pPr marL="0" marR="0" indent="45021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0" i="0" u="none" strike="noStrike">
                <a:solidFill>
                  <a:srgbClr val="000000"/>
                </a:solidFill>
                <a:latin typeface="Times New Roman" pitchFamily="18" charset="0" panose="02020603050405020304"/>
                <a:ea typeface="+mn-ea"/>
                <a:cs typeface="Times New Roman" pitchFamily="18" charset="0" panose="02020603050405020304"/>
              </a:rPr>
              <a:t>3. </a:t>
            </a:r>
            <a:r>
              <a:rPr lang="ru-RU" sz="3200" b="0" i="0" u="none" strike="noStrike">
                <a:solidFill>
                  <a:srgbClr val="000000"/>
                </a:solidFill>
                <a:latin typeface="Times New Roman" pitchFamily="18" charset="0" panose="02020603050405020304"/>
                <a:ea typeface="+mn-ea"/>
                <a:cs typeface="Times New Roman" pitchFamily="18" charset="0" panose="02020603050405020304"/>
              </a:rPr>
              <a:t>Низкий.</a:t>
            </a:r>
            <a:endParaRPr sz="32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0" y="561068"/>
            <a:ext cx="10515600" cy="1325563"/>
          </a:xfrm>
        </p:spPr>
        <p:txBody>
          <a:bodyPr/>
          <a:lstStyle/>
          <a:p>
            <a:pPr algn="ctr"/>
            <a:r>
              <a:rPr lang="ru-RU" sz="4400" b="1" i="0" u="none" strike="noStrike">
                <a:latin typeface="Times New Roman" pitchFamily="18" charset="0" panose="02020603050405020304"/>
                <a:ea typeface="+mn-ea"/>
                <a:cs typeface="Times New Roman" pitchFamily="18" charset="0" panose="02020603050405020304"/>
              </a:rPr>
              <a:t>Классификация регионов по инвестиционной активности</a:t>
            </a:r>
            <a:endParaRPr lang="ru-RU" b="1"/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935476" y="2038606"/>
            <a:ext cx="10515600" cy="3803601"/>
          </a:xfrm>
        </p:spPr>
        <p:txBody>
          <a:bodyPr/>
          <a:lstStyle/>
          <a:p>
            <a:pPr marL="0" marR="0" indent="45021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500" b="0" i="0" u="none" strike="noStrike">
                <a:latin typeface="Times New Roman" pitchFamily="18" charset="0" panose="02020603050405020304"/>
                <a:ea typeface="+mn-ea"/>
                <a:cs typeface="Times New Roman" pitchFamily="18" charset="0" panose="02020603050405020304"/>
              </a:rPr>
              <a:t>1. Регионы с низкой инвестиционной активностью </a:t>
            </a:r>
          </a:p>
          <a:p>
            <a:pPr marL="0" marR="0" indent="45021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500" b="0" i="0" u="none" strike="noStrike">
                <a:latin typeface="Times New Roman" pitchFamily="18" charset="0" panose="02020603050405020304"/>
                <a:ea typeface="+mn-ea"/>
                <a:cs typeface="Times New Roman" pitchFamily="18" charset="0" panose="02020603050405020304"/>
              </a:rPr>
              <a:t>2. Регионы с высокой инвестиционной активностью </a:t>
            </a:r>
          </a:p>
          <a:p>
            <a:pPr marL="0" marR="0" indent="45021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500" b="0" i="0" u="none" strike="noStrike">
                <a:latin typeface="Times New Roman" pitchFamily="18" charset="0" panose="02020603050405020304"/>
                <a:ea typeface="+mn-ea"/>
                <a:cs typeface="Times New Roman" pitchFamily="18" charset="0" panose="02020603050405020304"/>
              </a:rPr>
              <a:t>3. Регионы с высокой инвестиционной активностью, преобладают внутренние инвестиции </a:t>
            </a:r>
          </a:p>
          <a:p>
            <a:pPr marL="0" marR="0" indent="45021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500" b="0" i="0" u="none" strike="noStrike">
                <a:latin typeface="Times New Roman" pitchFamily="18" charset="0" panose="02020603050405020304"/>
                <a:ea typeface="+mn-ea"/>
                <a:cs typeface="Times New Roman" pitchFamily="18" charset="0" panose="02020603050405020304"/>
              </a:rPr>
              <a:t>4. Регионы с высокой инвестиционной активностью, преобладают иностранные инвестиции, внутренние инвестиции малы </a:t>
            </a:r>
          </a:p>
          <a:p>
            <a:pPr marL="0" marR="0" indent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ru-RU" sz="2500" b="0" i="0" u="none" strike="noStrike">
                <a:latin typeface="Times New Roman" pitchFamily="18" charset="0" panose="02020603050405020304"/>
                <a:ea typeface="+mn-ea"/>
                <a:cs typeface="Times New Roman" pitchFamily="18" charset="0" panose="02020603050405020304"/>
              </a:rPr>
              <a:t>5. Регионы с низкой инвестиционной активностью, но объем иностранных инвестиций высок.</a:t>
            </a:r>
            <a:endParaRPr sz="25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935477" y="2267423"/>
            <a:ext cx="10515600" cy="1325563"/>
          </a:xfrm>
        </p:spPr>
        <p:txBody>
          <a:bodyPr/>
          <a:lstStyle/>
          <a:p>
            <a:pPr algn="ctr"/>
            <a:r>
              <a:rPr lang="ru-RU"/>
              <a:t>Спасибо за внимание!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Книжный клуб">
  <a:themeElements>
    <a:clrScheme name="Книжный клуб">
      <a:dk1>
        <a:sysClr val="windowText" lastClr="000000"/>
      </a:dk1>
      <a:lt1>
        <a:sysClr val="window" lastClr="FFFFFF"/>
      </a:lt1>
      <a:dk2>
        <a:srgbClr val="273A3D"/>
      </a:dk2>
      <a:lt2>
        <a:srgbClr val="E7E6E1"/>
      </a:lt2>
      <a:accent1>
        <a:srgbClr val="B22828"/>
      </a:accent1>
      <a:accent2>
        <a:srgbClr val="A42455"/>
      </a:accent2>
      <a:accent3>
        <a:srgbClr val="1F6D9D"/>
      </a:accent3>
      <a:accent4>
        <a:srgbClr val="3C8C6E"/>
      </a:accent4>
      <a:accent5>
        <a:srgbClr val="903089"/>
      </a:accent5>
      <a:accent6>
        <a:srgbClr val="4CA8E6"/>
      </a:accent6>
      <a:hlink>
        <a:srgbClr val="4CA8E6"/>
      </a:hlink>
      <a:folHlink>
        <a:srgbClr val="86C4EE"/>
      </a:folHlink>
    </a:clrScheme>
    <a:fontScheme name="Книжный клуб">
      <a:majorFont>
        <a:latin typeface="Calibri bold"/>
        <a:ea typeface=""/>
        <a:cs typeface=""/>
      </a:majorFont>
      <a:minorFont>
        <a:latin typeface="Calibri Light"/>
        <a:ea typeface=""/>
        <a:cs typeface=""/>
      </a:minorFont>
    </a:fontScheme>
    <a:fmtScheme name="Книжный клу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По умолчанию">
  <a:themeElements>
    <a:clrScheme name="Офис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исная">
      <a:majorFont>
        <a:latin typeface="Calibri Light" panose="020F0302020204030204"/>
        <a:ea typeface=""/>
        <a:cs typeface=""/>
        <a:font script="Arab" typeface="Times New Roman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Times New Roman"/>
        <a:font script="Knda" typeface="Tunga"/>
        <a:font script="Khmr" typeface="MoolBoran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Angsan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 Light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 Light"/>
        <a:font script="Olck" typeface="Nirmala UI"/>
        <a:font script="Lisu" typeface="Segoe UI"/>
        <a:font script="Sora" typeface="Nirmala UI"/>
      </a:majorFont>
      <a:minorFont>
        <a:latin typeface="Calibri" panose="020F0502020204030204"/>
        <a:ea typeface=""/>
        <a:cs typeface=""/>
        <a:font script="Arab" typeface="Arial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Arial"/>
        <a:font script="Knda" typeface="Tunga"/>
        <a:font script="Khmr" typeface="DaunPenh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Cordi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"/>
        <a:font script="Olck" typeface="Nirmala UI"/>
        <a:font script="Lisu" typeface="Segoe UI"/>
        <a:font script="Sora" typeface="Nirmala UI"/>
      </a:minorFont>
    </a:fontScheme>
    <a:fmtScheme name="Офис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Mobile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Дмитрий</dc:creator>
  <cp:lastModifiedBy>Дмитрий</cp:lastModifiedBy>
  <cp:revision>1</cp:revision>
  <dcterms:created xsi:type="dcterms:W3CDTF">2022-11-28T17:32:16Z</dcterms:created>
  <dcterms:modified xsi:type="dcterms:W3CDTF">2022-11-29T18:05:23Z</dcterms:modified>
</cp:coreProperties>
</file>